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90" r:id="rId4"/>
    <p:sldId id="288" r:id="rId5"/>
    <p:sldId id="292" r:id="rId6"/>
    <p:sldId id="293" r:id="rId7"/>
    <p:sldId id="294" r:id="rId8"/>
    <p:sldId id="295" r:id="rId9"/>
    <p:sldId id="297" r:id="rId10"/>
    <p:sldId id="298" r:id="rId11"/>
    <p:sldId id="291" r:id="rId12"/>
    <p:sldId id="296" r:id="rId13"/>
    <p:sldId id="299" r:id="rId14"/>
    <p:sldId id="300" r:id="rId15"/>
    <p:sldId id="301" r:id="rId16"/>
    <p:sldId id="302" r:id="rId17"/>
    <p:sldId id="304" r:id="rId18"/>
    <p:sldId id="305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Fira Sans Medium" panose="020F05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674B"/>
    <a:srgbClr val="00AAE1"/>
    <a:srgbClr val="131921"/>
    <a:srgbClr val="D9D9D9"/>
    <a:srgbClr val="232F3E"/>
    <a:srgbClr val="FFA542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6834" autoAdjust="0"/>
    <p:restoredTop sz="96283" autoAdjust="0"/>
  </p:normalViewPr>
  <p:slideViewPr>
    <p:cSldViewPr snapToGrid="0" showGuides="1">
      <p:cViewPr>
        <p:scale>
          <a:sx n="65" d="100"/>
          <a:sy n="65" d="100"/>
        </p:scale>
        <p:origin x="1320" y="2184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18/07/23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4269697" y="3042306"/>
            <a:ext cx="3430747" cy="1271546"/>
            <a:chOff x="3742717" y="2902297"/>
            <a:chExt cx="3430747" cy="12715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3742717" y="2902297"/>
              <a:ext cx="34307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Fira Sans Medium" panose="020B0603050000020004" pitchFamily="34" charset="0"/>
                </a:rPr>
                <a:t>ACC hands-on</a:t>
              </a:r>
              <a:endParaRPr lang="en-IN" sz="35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RDS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6476557" y="2313747"/>
            <a:ext cx="5340799" cy="2184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읽을 수 있는 대기 </a:t>
            </a:r>
            <a:r>
              <a:rPr lang="en-US" altLang="ko-KR" sz="1400" dirty="0"/>
              <a:t>DB </a:t>
            </a:r>
            <a:r>
              <a:rPr lang="ko-KR" altLang="en-US" sz="1400" dirty="0"/>
              <a:t>인스턴스가 두 개 존재하는 반동기식 고가용성 배포 모드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동일한 </a:t>
            </a:r>
            <a:r>
              <a:rPr lang="ko-KR" altLang="en-US" sz="1400" dirty="0" err="1"/>
              <a:t>리전에</a:t>
            </a:r>
            <a:r>
              <a:rPr lang="ko-KR" altLang="en-US" sz="1400" dirty="0"/>
              <a:t> 있는 세 개의 가용 영역에 배포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변경 사항 </a:t>
            </a:r>
            <a:r>
              <a:rPr lang="ko-KR" altLang="en-US" sz="1400" dirty="0" err="1"/>
              <a:t>커밋시</a:t>
            </a:r>
            <a:r>
              <a:rPr lang="ko-KR" altLang="en-US" sz="1400" dirty="0"/>
              <a:t> 하나 이상의 </a:t>
            </a:r>
            <a:r>
              <a:rPr lang="en-US" altLang="ko-KR" sz="1400" dirty="0"/>
              <a:t>Reader DB </a:t>
            </a:r>
            <a:r>
              <a:rPr lang="ko-KR" altLang="en-US" sz="1400" dirty="0"/>
              <a:t>인스턴스의 승인을 받아야 하는 반동기식 복제 사용</a:t>
            </a: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C44464-A8D8-E936-795F-66023F672F6E}"/>
              </a:ext>
            </a:extLst>
          </p:cNvPr>
          <p:cNvSpPr/>
          <p:nvPr/>
        </p:nvSpPr>
        <p:spPr>
          <a:xfrm>
            <a:off x="6476558" y="1073316"/>
            <a:ext cx="5340799" cy="72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2400" b="1" dirty="0"/>
              <a:t>다중 </a:t>
            </a:r>
            <a:r>
              <a:rPr lang="en-US" altLang="ko-Kore-KR" sz="2400" b="1" dirty="0"/>
              <a:t>AZ DB </a:t>
            </a:r>
            <a:r>
              <a:rPr lang="ko-Kore-KR" altLang="en-US" sz="2400" b="1" dirty="0"/>
              <a:t>클러스터</a:t>
            </a:r>
            <a:endParaRPr lang="ko-KR" altLang="en-US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45256A-1282-1CE8-4B64-7B926B14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87" y="1031974"/>
            <a:ext cx="54102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7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RDS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026" name="Picture 2" descr="Solution architecture for Amazon RDS on AWS">
            <a:extLst>
              <a:ext uri="{FF2B5EF4-FFF2-40B4-BE49-F238E27FC236}">
                <a16:creationId xmlns:a16="http://schemas.microsoft.com/office/drawing/2014/main" id="{95D48681-639D-5A4E-69BE-EA6A4AB7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10" y="1172976"/>
            <a:ext cx="6810121" cy="486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9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RDS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4742227" y="2120372"/>
            <a:ext cx="8815403" cy="2617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AWS</a:t>
            </a:r>
            <a:r>
              <a:rPr lang="ko-KR" altLang="en-US" sz="1400" dirty="0"/>
              <a:t>의 사유 기술로 흔히 아는 </a:t>
            </a:r>
            <a:r>
              <a:rPr lang="en-US" altLang="ko-KR" sz="1400" dirty="0"/>
              <a:t>DB(MySQL, MariaDB)</a:t>
            </a:r>
            <a:r>
              <a:rPr lang="ko-KR" altLang="en-US" sz="1400" dirty="0" err="1"/>
              <a:t>처럼</a:t>
            </a:r>
            <a:r>
              <a:rPr lang="ko-KR" altLang="en-US" sz="1400" dirty="0"/>
              <a:t> 로컬에서 사용할 수 없음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클라우드에 최적화된 </a:t>
            </a:r>
            <a:r>
              <a:rPr lang="en-US" altLang="ko-KR" sz="1400" dirty="0"/>
              <a:t>DB</a:t>
            </a:r>
            <a:r>
              <a:rPr lang="ko-KR" altLang="en-US" sz="1400" dirty="0"/>
              <a:t>로 보통의 </a:t>
            </a:r>
            <a:r>
              <a:rPr lang="en-US" altLang="ko-KR" sz="1400" dirty="0"/>
              <a:t>DB</a:t>
            </a:r>
            <a:r>
              <a:rPr lang="ko-KR" altLang="en-US" sz="1400" dirty="0"/>
              <a:t>보다 향상된 성능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PostgreSQL</a:t>
            </a:r>
            <a:r>
              <a:rPr lang="ko-KR" altLang="en-US" sz="1400" dirty="0"/>
              <a:t>과 </a:t>
            </a:r>
            <a:r>
              <a:rPr lang="en-US" altLang="ko-KR" sz="1400" dirty="0"/>
              <a:t>MySQL</a:t>
            </a:r>
            <a:r>
              <a:rPr lang="ko-KR" altLang="en-US" sz="1400" dirty="0"/>
              <a:t>과 호환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자동 장애 조치가 포함된 자동 모니터링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AZ</a:t>
            </a:r>
            <a:r>
              <a:rPr lang="ko-KR" altLang="en-US" sz="1400" dirty="0"/>
              <a:t>에 걸친 </a:t>
            </a:r>
            <a:r>
              <a:rPr lang="en-US" altLang="ko-KR" sz="1400" dirty="0"/>
              <a:t>6</a:t>
            </a:r>
            <a:r>
              <a:rPr lang="ko-KR" altLang="en-US" sz="1400" dirty="0"/>
              <a:t>중 복제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빠른 복제 속도와 최대 </a:t>
            </a:r>
            <a:r>
              <a:rPr lang="en-US" altLang="ko-KR" sz="1400" dirty="0"/>
              <a:t>15</a:t>
            </a:r>
            <a:r>
              <a:rPr lang="ko-KR" altLang="en-US" sz="1400" dirty="0"/>
              <a:t>개의 읽기 전용 </a:t>
            </a:r>
            <a:r>
              <a:rPr lang="ko-KR" altLang="en-US" sz="1400" dirty="0" err="1"/>
              <a:t>복제복</a:t>
            </a:r>
            <a:r>
              <a:rPr lang="ko-KR" altLang="en-US" sz="1400" dirty="0"/>
              <a:t> 지원</a:t>
            </a:r>
          </a:p>
        </p:txBody>
      </p:sp>
      <p:pic>
        <p:nvPicPr>
          <p:cNvPr id="2" name="Graphic 7">
            <a:extLst>
              <a:ext uri="{FF2B5EF4-FFF2-40B4-BE49-F238E27FC236}">
                <a16:creationId xmlns:a16="http://schemas.microsoft.com/office/drawing/2014/main" id="{AEDB2C17-81A8-94E1-9DCA-1C0FBFEB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070034" y="2609064"/>
            <a:ext cx="1344488" cy="1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A66CF5EB-4C42-791A-09E1-B67572CF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709" y="4153761"/>
            <a:ext cx="22431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Aurora</a:t>
            </a:r>
          </a:p>
        </p:txBody>
      </p:sp>
    </p:spTree>
    <p:extLst>
      <p:ext uri="{BB962C8B-B14F-4D97-AF65-F5344CB8AC3E}">
        <p14:creationId xmlns:p14="http://schemas.microsoft.com/office/powerpoint/2010/main" val="252114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2180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</a:t>
            </a:r>
            <a:r>
              <a:rPr lang="en-IN" altLang="ko-Kore-KR" sz="3000" i="1" dirty="0">
                <a:latin typeface="Fira Sans Medium" panose="020B0603050000020004" pitchFamily="34" charset="0"/>
              </a:rPr>
              <a:t>DynamoDB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4918890" y="2148774"/>
            <a:ext cx="7606281" cy="2186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NoSQL </a:t>
            </a:r>
            <a:r>
              <a:rPr lang="ko-KR" altLang="en-US" sz="1400" dirty="0"/>
              <a:t>데이터베이스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HTTP</a:t>
            </a:r>
            <a:r>
              <a:rPr lang="ko-KR" altLang="en-US" sz="1400" dirty="0"/>
              <a:t>로 통신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Serverless </a:t>
            </a:r>
            <a:r>
              <a:rPr lang="ko-KR" altLang="en-US" sz="1400" dirty="0"/>
              <a:t>형태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Key-Value</a:t>
            </a:r>
            <a:r>
              <a:rPr lang="ko-KR" altLang="en-US" sz="1400" dirty="0"/>
              <a:t> 형식의 </a:t>
            </a:r>
            <a:r>
              <a:rPr lang="en-US" altLang="ko-KR" sz="1400" dirty="0"/>
              <a:t>DB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데이터 자동 복제를 통한 고가용성 제공</a:t>
            </a:r>
          </a:p>
        </p:txBody>
      </p:sp>
      <p:pic>
        <p:nvPicPr>
          <p:cNvPr id="4" name="Graphic 23">
            <a:extLst>
              <a:ext uri="{FF2B5EF4-FFF2-40B4-BE49-F238E27FC236}">
                <a16:creationId xmlns:a16="http://schemas.microsoft.com/office/drawing/2014/main" id="{9276350D-03A8-A4C5-04C6-9D1ECF4B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060504" y="2581391"/>
            <a:ext cx="1344488" cy="1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86D29-64A5-DFF2-C2AD-3FCA97D6B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514" y="4091329"/>
            <a:ext cx="2279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298749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2180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</a:t>
            </a:r>
            <a:r>
              <a:rPr lang="en-IN" altLang="ko-Kore-KR" sz="3000" i="1" dirty="0">
                <a:latin typeface="Fira Sans Medium" panose="020B0603050000020004" pitchFamily="34" charset="0"/>
              </a:rPr>
              <a:t>DynamoDB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7534423" y="1598754"/>
            <a:ext cx="4000030" cy="316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b="1" dirty="0"/>
              <a:t>핵심 구성 요소</a:t>
            </a:r>
            <a:endParaRPr lang="en-US" altLang="ko-Kore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테이블 </a:t>
            </a:r>
            <a:r>
              <a:rPr lang="en-US" altLang="ko-Kore-KR" sz="1400" dirty="0"/>
              <a:t>: </a:t>
            </a:r>
            <a:r>
              <a:rPr lang="ko-Kore-KR" altLang="en-US" sz="1400" dirty="0"/>
              <a:t>데이터의 집합</a:t>
            </a:r>
            <a:endParaRPr lang="en-US" altLang="ko-Kore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아이템 </a:t>
            </a:r>
            <a:r>
              <a:rPr lang="en-US" altLang="ko-KR" sz="1400" dirty="0"/>
              <a:t>: </a:t>
            </a:r>
            <a:r>
              <a:rPr lang="ko-KR" altLang="en-US" sz="1400" dirty="0"/>
              <a:t>테이블은 </a:t>
            </a:r>
            <a:r>
              <a:rPr lang="en-US" altLang="ko-KR" sz="1400" dirty="0"/>
              <a:t>0</a:t>
            </a:r>
            <a:r>
              <a:rPr lang="ko-KR" altLang="en-US" sz="1400" dirty="0"/>
              <a:t>개 이상의 아이템으로 이루어지고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아이템은 고유하게 식별할 수 있는 속성들의 집합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속성 </a:t>
            </a:r>
            <a:r>
              <a:rPr lang="en-US" altLang="ko-KR" sz="1400" dirty="0"/>
              <a:t>: </a:t>
            </a:r>
            <a:r>
              <a:rPr lang="ko-KR" altLang="en-US" sz="1400" dirty="0"/>
              <a:t>기본적인 데이터 요소로서 더 이상 나뉠 필요가 없는 것 </a:t>
            </a:r>
            <a:r>
              <a:rPr lang="en-US" altLang="ko-KR" sz="1400" dirty="0"/>
              <a:t>(</a:t>
            </a:r>
            <a:r>
              <a:rPr lang="ko-KR" altLang="en-US" sz="1400" dirty="0"/>
              <a:t>사람의 경우 성</a:t>
            </a:r>
            <a:r>
              <a:rPr lang="en-US" altLang="ko-KR" sz="1400" dirty="0"/>
              <a:t>, </a:t>
            </a:r>
            <a:r>
              <a:rPr lang="ko-KR" altLang="en-US" sz="1400" dirty="0"/>
              <a:t>이름에 해당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96E2A1-85C5-E83B-74C7-DAEACFE4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1" y="1598754"/>
            <a:ext cx="7036700" cy="39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8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2180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DynamoDB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7097716" y="509867"/>
            <a:ext cx="4000030" cy="6289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b="1" dirty="0"/>
              <a:t>핵심 구성 요소</a:t>
            </a:r>
            <a:endParaRPr lang="en-US" altLang="ko-Kore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테이블의 각 항목을 식별하기 위한 식별자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파티션키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고유한 속성으로 실제 데이터가 들어가는 위치 결정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중복이 불가능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복합키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파티션키 </a:t>
            </a:r>
            <a:r>
              <a:rPr lang="en-US" altLang="ko-KR" sz="1400" dirty="0"/>
              <a:t>+ </a:t>
            </a:r>
            <a:r>
              <a:rPr lang="ko-KR" altLang="en-US" sz="1400" dirty="0"/>
              <a:t>정렬키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같은 파티션키의 데이터들은 같은 장소에 보관</a:t>
            </a:r>
            <a:r>
              <a:rPr lang="en-US" altLang="ko-KR" sz="1400" dirty="0"/>
              <a:t>, </a:t>
            </a:r>
            <a:r>
              <a:rPr lang="ko-KR" altLang="en-US" sz="1400" dirty="0"/>
              <a:t>정렬키에 의해 정렬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보조 인덱스</a:t>
            </a:r>
            <a:r>
              <a:rPr lang="en-US" altLang="ko-KR" sz="1400" dirty="0"/>
              <a:t> : </a:t>
            </a:r>
            <a:r>
              <a:rPr lang="ko-KR" altLang="en-US" sz="1400" dirty="0" err="1"/>
              <a:t>기본키</a:t>
            </a:r>
            <a:r>
              <a:rPr lang="ko-KR" altLang="en-US" sz="1400" dirty="0"/>
              <a:t> 이외에도 대체키를 사용하여 데이터 쿼리 가능하게 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글로벌 보조 인덱스</a:t>
            </a:r>
            <a:r>
              <a:rPr lang="en-US" altLang="ko-KR" sz="1400" dirty="0"/>
              <a:t>(GSI)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테이블  생성 후에도 변경 가능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다른 파티션키</a:t>
            </a:r>
            <a:r>
              <a:rPr lang="en-US" altLang="ko-KR" sz="1400" dirty="0"/>
              <a:t>, </a:t>
            </a:r>
            <a:r>
              <a:rPr lang="ko-KR" altLang="en-US" sz="1400" dirty="0"/>
              <a:t>정렬키 사용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로컬 보조 인덱스</a:t>
            </a:r>
            <a:r>
              <a:rPr lang="en-US" altLang="ko-KR" sz="1400" dirty="0"/>
              <a:t>(LSI)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테이블 생성시에만 정의 가능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파티션키는 동일하지만 정렬키가 다른 인덱스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8ADBEA-0934-9329-D790-09D8E04BE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7" y="1379023"/>
            <a:ext cx="7033646" cy="433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00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2180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</a:t>
            </a:r>
            <a:r>
              <a:rPr lang="en-IN" altLang="ko-Kore-KR" sz="3000" i="1" dirty="0">
                <a:latin typeface="Fira Sans Medium" panose="020B0603050000020004" pitchFamily="34" charset="0"/>
              </a:rPr>
              <a:t>DynamoDB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2481095" y="4398181"/>
            <a:ext cx="8727099" cy="2485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DynamoDB</a:t>
            </a:r>
            <a:r>
              <a:rPr lang="ko-KR" altLang="en-US" sz="1600" b="1" dirty="0"/>
              <a:t>도 마찬가지로 테이블 클래스가 존재</a:t>
            </a:r>
            <a:r>
              <a:rPr lang="en-US" altLang="ko-KR" sz="1600" b="1" dirty="0"/>
              <a:t>!</a:t>
            </a:r>
          </a:p>
          <a:p>
            <a:pPr>
              <a:lnSpc>
                <a:spcPct val="200000"/>
              </a:lnSpc>
            </a:pP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Standard : </a:t>
            </a:r>
            <a:r>
              <a:rPr lang="ko-KR" altLang="en-US" sz="1600" b="1" dirty="0"/>
              <a:t>자주 </a:t>
            </a:r>
            <a:r>
              <a:rPr lang="ko-KR" altLang="en-US" sz="1600" b="1" dirty="0" err="1"/>
              <a:t>엑세스하는</a:t>
            </a:r>
            <a:r>
              <a:rPr lang="ko-KR" altLang="en-US" sz="1600" b="1" dirty="0"/>
              <a:t> 데이터를 저장하고 처리량이 주요인 테이블 클래스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Standard-IA : </a:t>
            </a:r>
            <a:r>
              <a:rPr lang="ko-KR" altLang="en-US" sz="1600" b="1" dirty="0"/>
              <a:t>자주 </a:t>
            </a:r>
            <a:r>
              <a:rPr lang="ko-KR" altLang="en-US" sz="1600" b="1" dirty="0" err="1"/>
              <a:t>엑세스하지</a:t>
            </a:r>
            <a:r>
              <a:rPr lang="ko-KR" altLang="en-US" sz="1600" b="1" dirty="0"/>
              <a:t> 않는 데이터를 저장하고 스토리지가 주요인 테이블 클래스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742D48-8F1E-1230-0B37-824BE5B6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58" y="1395727"/>
            <a:ext cx="7772400" cy="3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22765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</a:t>
            </a:r>
            <a:r>
              <a:rPr lang="en-US" sz="3000" i="1" dirty="0" err="1">
                <a:latin typeface="Fira Sans Medium" panose="020B0603050000020004" pitchFamily="34" charset="0"/>
              </a:rPr>
              <a:t>ElastiCache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5886943" y="2134317"/>
            <a:ext cx="5647510" cy="175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완전 관리형 서비스</a:t>
            </a:r>
            <a:endParaRPr lang="en-US" altLang="ko-Kore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Redis </a:t>
            </a:r>
            <a:r>
              <a:rPr lang="ko-KR" altLang="en-US" sz="1400" dirty="0"/>
              <a:t>및 </a:t>
            </a:r>
            <a:r>
              <a:rPr lang="en-US" altLang="ko-KR" sz="1400" dirty="0" err="1"/>
              <a:t>MemCached</a:t>
            </a:r>
            <a:r>
              <a:rPr lang="ko-KR" altLang="en-US" sz="1400" dirty="0"/>
              <a:t>와 호환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실시간 애플리케이션 데이터 캐싱</a:t>
            </a:r>
            <a:endParaRPr lang="en-US" altLang="ko-Kore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다중 </a:t>
            </a:r>
            <a:r>
              <a:rPr lang="en-US" altLang="ko-Kore-KR" sz="1400" dirty="0"/>
              <a:t>AZ </a:t>
            </a:r>
            <a:r>
              <a:rPr lang="ko-Kore-KR" altLang="en-US" sz="1400" dirty="0"/>
              <a:t>배포 지원</a:t>
            </a:r>
            <a:endParaRPr lang="en-US" altLang="ko-Kore-KR" sz="1400" dirty="0"/>
          </a:p>
        </p:txBody>
      </p:sp>
      <p:pic>
        <p:nvPicPr>
          <p:cNvPr id="2" name="Graphic 21">
            <a:extLst>
              <a:ext uri="{FF2B5EF4-FFF2-40B4-BE49-F238E27FC236}">
                <a16:creationId xmlns:a16="http://schemas.microsoft.com/office/drawing/2014/main" id="{11602DB8-A5CD-7103-C41A-385D3423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260460" y="2296218"/>
            <a:ext cx="1344488" cy="1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19DD31C8-A21B-D4AF-E0EA-175E04570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772" y="3747496"/>
            <a:ext cx="2201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  <a:r>
              <a:rPr lang="en-US" altLang="en-US" sz="16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ElastiCache</a:t>
            </a:r>
            <a:endParaRPr lang="en-US" altLang="en-US" sz="16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3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22765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</a:t>
            </a:r>
            <a:r>
              <a:rPr lang="en-US" sz="3000" i="1" dirty="0" err="1">
                <a:latin typeface="Fira Sans Medium" panose="020B0603050000020004" pitchFamily="34" charset="0"/>
              </a:rPr>
              <a:t>ElastiCache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7731290" y="3786984"/>
            <a:ext cx="3948234" cy="1815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600" b="1" dirty="0"/>
              <a:t>Redis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다양한 데이터 타입</a:t>
            </a:r>
            <a:endParaRPr lang="en-US" altLang="ko-Kore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백업 및 복원 기능</a:t>
            </a:r>
            <a:r>
              <a:rPr lang="en-US" altLang="ko-Kore-KR" sz="1400" dirty="0"/>
              <a:t>, </a:t>
            </a:r>
            <a:r>
              <a:rPr lang="ko-Kore-KR" altLang="en-US" sz="1400" dirty="0"/>
              <a:t>자동 장애 조치 기능</a:t>
            </a:r>
            <a:endParaRPr lang="en-US" altLang="ko-Kore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읽기 전용 복제본으로 데이터를 복제</a:t>
            </a:r>
            <a:endParaRPr lang="en-US" altLang="ko-Kore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217F87-37E1-C15B-F1E6-2DD6C749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69" y="2024924"/>
            <a:ext cx="6426498" cy="36863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CB5FF8-01F9-8FF1-CBE0-835772DC937B}"/>
              </a:ext>
            </a:extLst>
          </p:cNvPr>
          <p:cNvSpPr/>
          <p:nvPr/>
        </p:nvSpPr>
        <p:spPr>
          <a:xfrm>
            <a:off x="7731290" y="1148049"/>
            <a:ext cx="7606281" cy="1815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600" b="1" dirty="0"/>
              <a:t>Memcached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상대적으로 작고 정적인 데이터를 캐싱하는 경우</a:t>
            </a:r>
            <a:endParaRPr lang="en-US" altLang="ko-Kore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문자열만 지원</a:t>
            </a:r>
            <a:endParaRPr lang="en-US" altLang="ko-Kore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멀티 쓰레드 아키텍쳐인 경우</a:t>
            </a:r>
            <a:endParaRPr lang="en-US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34823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D768DA-1DA7-4CBE-8E6C-2229D90C9DE0}"/>
              </a:ext>
            </a:extLst>
          </p:cNvPr>
          <p:cNvSpPr/>
          <p:nvPr/>
        </p:nvSpPr>
        <p:spPr>
          <a:xfrm>
            <a:off x="0" y="-324873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5375-5814-427B-930D-D88EDD79BF3F}"/>
              </a:ext>
            </a:extLst>
          </p:cNvPr>
          <p:cNvSpPr txBox="1"/>
          <p:nvPr/>
        </p:nvSpPr>
        <p:spPr>
          <a:xfrm>
            <a:off x="624664" y="294276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ira Sans Medium" panose="020B0603050000020004" pitchFamily="34" charset="0"/>
              </a:rPr>
              <a:t>Contents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C68557-04C1-488C-9420-F0487C59CFAE}"/>
              </a:ext>
            </a:extLst>
          </p:cNvPr>
          <p:cNvSpPr txBox="1"/>
          <p:nvPr/>
        </p:nvSpPr>
        <p:spPr>
          <a:xfrm>
            <a:off x="7284412" y="1990504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AWS Database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9F3F56-1988-439E-BA2E-26475C3AB60B}"/>
              </a:ext>
            </a:extLst>
          </p:cNvPr>
          <p:cNvSpPr txBox="1"/>
          <p:nvPr/>
        </p:nvSpPr>
        <p:spPr>
          <a:xfrm>
            <a:off x="7284412" y="2615342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RDS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9B9B7F-18A8-4C58-AAF2-3FB3E1D83597}"/>
              </a:ext>
            </a:extLst>
          </p:cNvPr>
          <p:cNvSpPr txBox="1"/>
          <p:nvPr/>
        </p:nvSpPr>
        <p:spPr>
          <a:xfrm>
            <a:off x="7284412" y="3238561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DynamoDB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2D672-5F99-41CB-9E9E-873E1E7D3065}"/>
              </a:ext>
            </a:extLst>
          </p:cNvPr>
          <p:cNvSpPr txBox="1"/>
          <p:nvPr/>
        </p:nvSpPr>
        <p:spPr>
          <a:xfrm>
            <a:off x="7284412" y="3891964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err="1">
                <a:latin typeface="Fira Sans Medium" panose="020B0603050000020004" pitchFamily="34" charset="0"/>
              </a:rPr>
              <a:t>ElastiCache</a:t>
            </a:r>
            <a:endParaRPr lang="en-IN" dirty="0">
              <a:latin typeface="Fira Sans Medium" panose="020B06030500000200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1C0611-29CB-4817-A0BC-F7BF53A734A8}"/>
              </a:ext>
            </a:extLst>
          </p:cNvPr>
          <p:cNvGrpSpPr/>
          <p:nvPr/>
        </p:nvGrpSpPr>
        <p:grpSpPr>
          <a:xfrm>
            <a:off x="6606530" y="2127022"/>
            <a:ext cx="155963" cy="2064236"/>
            <a:chOff x="5198868" y="938018"/>
            <a:chExt cx="155963" cy="206423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C75BB-2684-4FC5-8A3B-909FB4A17999}"/>
                </a:ext>
              </a:extLst>
            </p:cNvPr>
            <p:cNvCxnSpPr>
              <a:cxnSpLocks/>
              <a:endCxn id="23" idx="4"/>
            </p:cNvCxnSpPr>
            <p:nvPr/>
          </p:nvCxnSpPr>
          <p:spPr>
            <a:xfrm>
              <a:off x="5276849" y="1016000"/>
              <a:ext cx="1" cy="1986254"/>
            </a:xfrm>
            <a:prstGeom prst="line">
              <a:avLst/>
            </a:prstGeom>
            <a:ln w="381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28BED4-C907-42EB-BA8D-D0AB5A841AF8}"/>
                </a:ext>
              </a:extLst>
            </p:cNvPr>
            <p:cNvSpPr/>
            <p:nvPr/>
          </p:nvSpPr>
          <p:spPr>
            <a:xfrm>
              <a:off x="5198868" y="9380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E494FF-2B0F-4AF2-BB3F-F356831C2AA7}"/>
                </a:ext>
              </a:extLst>
            </p:cNvPr>
            <p:cNvSpPr/>
            <p:nvPr/>
          </p:nvSpPr>
          <p:spPr>
            <a:xfrm>
              <a:off x="5198868" y="1564585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B5A5CD-C6FE-4A85-B64D-9A297D73FA9C}"/>
                </a:ext>
              </a:extLst>
            </p:cNvPr>
            <p:cNvSpPr/>
            <p:nvPr/>
          </p:nvSpPr>
          <p:spPr>
            <a:xfrm>
              <a:off x="5198868" y="219115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ED9E14-D1D3-47D6-84CE-60ACBFCA09C9}"/>
                </a:ext>
              </a:extLst>
            </p:cNvPr>
            <p:cNvSpPr/>
            <p:nvPr/>
          </p:nvSpPr>
          <p:spPr>
            <a:xfrm>
              <a:off x="5198868" y="2846291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7" name="Graphic 4">
            <a:extLst>
              <a:ext uri="{FF2B5EF4-FFF2-40B4-BE49-F238E27FC236}">
                <a16:creationId xmlns:a16="http://schemas.microsoft.com/office/drawing/2014/main" id="{FDE3956F-D0F9-4520-9EDA-791F817D6CBB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id="{145D7E10-549D-49F4-A303-0DA5C5A7C5DD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0A116B-CEAA-4F52-BBCF-7ACCB506DD15}"/>
              </a:ext>
            </a:extLst>
          </p:cNvPr>
          <p:cNvSpPr txBox="1"/>
          <p:nvPr/>
        </p:nvSpPr>
        <p:spPr>
          <a:xfrm>
            <a:off x="5531023" y="1990504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01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7E1C47-5F9B-4DEC-AB74-280817249E80}"/>
              </a:ext>
            </a:extLst>
          </p:cNvPr>
          <p:cNvSpPr txBox="1"/>
          <p:nvPr/>
        </p:nvSpPr>
        <p:spPr>
          <a:xfrm>
            <a:off x="5531023" y="2615342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02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CE701-A04C-4B00-A98E-45155D83FCD6}"/>
              </a:ext>
            </a:extLst>
          </p:cNvPr>
          <p:cNvSpPr txBox="1"/>
          <p:nvPr/>
        </p:nvSpPr>
        <p:spPr>
          <a:xfrm>
            <a:off x="5531023" y="3238561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03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DF6690-26EA-40D7-A858-D4888A649056}"/>
              </a:ext>
            </a:extLst>
          </p:cNvPr>
          <p:cNvSpPr txBox="1"/>
          <p:nvPr/>
        </p:nvSpPr>
        <p:spPr>
          <a:xfrm>
            <a:off x="5531023" y="3891964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04</a:t>
            </a:r>
            <a:endParaRPr lang="en-IN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3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1204125" y="275962"/>
            <a:ext cx="29514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i="1" dirty="0">
                <a:latin typeface="Fira Sans Medium" panose="020B0603050000020004" pitchFamily="34" charset="0"/>
              </a:rPr>
              <a:t>AWS Database</a:t>
            </a:r>
            <a:r>
              <a:rPr lang="ko-KR" altLang="en-US" sz="3000" i="1" dirty="0">
                <a:latin typeface="Fira Sans Medium" panose="020B0603050000020004" pitchFamily="34" charset="0"/>
              </a:rPr>
              <a:t> </a:t>
            </a:r>
            <a:r>
              <a:rPr lang="en-US" altLang="ko-KR" sz="3000" i="1" dirty="0">
                <a:latin typeface="Fira Sans Medium" panose="020B0603050000020004" pitchFamily="34" charset="0"/>
              </a:rPr>
              <a:t>?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108EA894-D73B-864E-295A-51D1402845D9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6733C4A6-D894-8DF4-D744-9613554C1B5E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FC77C6D6-21E6-A042-63CD-A553ACF47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1993590" y="24110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A810933-B021-C0EE-DF95-5B4B869B8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290" y="3174662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Relational Database Service (Amazon RDS)</a:t>
            </a:r>
          </a:p>
        </p:txBody>
      </p:sp>
      <p:pic>
        <p:nvPicPr>
          <p:cNvPr id="12" name="Graphic 23">
            <a:extLst>
              <a:ext uri="{FF2B5EF4-FFF2-40B4-BE49-F238E27FC236}">
                <a16:creationId xmlns:a16="http://schemas.microsoft.com/office/drawing/2014/main" id="{23630C13-C03A-545D-8D21-3EC089566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317318" y="24110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ABF742-6D46-B24C-1902-6F3C79347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606" y="317466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eaLnBrk="1" hangingPunct="1"/>
            <a: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14" name="Graphic 18">
            <a:extLst>
              <a:ext uri="{FF2B5EF4-FFF2-40B4-BE49-F238E27FC236}">
                <a16:creationId xmlns:a16="http://schemas.microsoft.com/office/drawing/2014/main" id="{5A1CFFB4-D08C-AB97-EFC2-475B678B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5173930" y="42660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B018CCD-B162-E090-4EB6-B93776975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693" y="5029382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Database Migration Service (AWS DMS)</a:t>
            </a:r>
          </a:p>
        </p:txBody>
      </p:sp>
      <p:pic>
        <p:nvPicPr>
          <p:cNvPr id="16" name="Graphic 23">
            <a:extLst>
              <a:ext uri="{FF2B5EF4-FFF2-40B4-BE49-F238E27FC236}">
                <a16:creationId xmlns:a16="http://schemas.microsoft.com/office/drawing/2014/main" id="{9BC6D032-27B3-D711-576B-CA01C0C2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4107968" y="24110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31E1F05D-60C2-5C6D-4B55-C7C1790DA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256" y="3174373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Neptune</a:t>
            </a:r>
          </a:p>
        </p:txBody>
      </p:sp>
      <p:pic>
        <p:nvPicPr>
          <p:cNvPr id="18" name="Graphic 21">
            <a:extLst>
              <a:ext uri="{FF2B5EF4-FFF2-40B4-BE49-F238E27FC236}">
                <a16:creationId xmlns:a16="http://schemas.microsoft.com/office/drawing/2014/main" id="{14907D6E-5B8F-371B-63FE-F6B79AEE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912593" y="42660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209A9B19-CF7F-DA7E-DC6F-8D2251C75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630" y="5029671"/>
            <a:ext cx="220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ElastiCache</a:t>
            </a:r>
          </a:p>
        </p:txBody>
      </p:sp>
    </p:spTree>
    <p:extLst>
      <p:ext uri="{BB962C8B-B14F-4D97-AF65-F5344CB8AC3E}">
        <p14:creationId xmlns:p14="http://schemas.microsoft.com/office/powerpoint/2010/main" val="196283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RDS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80769ED1-0070-1206-102F-43288BEC9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92724" y="2123605"/>
            <a:ext cx="1483973" cy="148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5B4753AB-23FB-F48F-274D-5EE128583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143" y="4055959"/>
            <a:ext cx="22431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Relational Database Service (Amazon RDS)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5808373" y="1904929"/>
            <a:ext cx="5289373" cy="304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관계형 데이터베이스 서비스</a:t>
            </a:r>
            <a:endParaRPr lang="en-US" altLang="ko-KR" sz="1400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여러 개의 </a:t>
            </a:r>
            <a:r>
              <a:rPr lang="en-US" altLang="ko-KR" sz="1400" dirty="0"/>
              <a:t>DB</a:t>
            </a:r>
            <a:r>
              <a:rPr lang="ko-KR" altLang="en-US" sz="1400" dirty="0"/>
              <a:t>엔진 </a:t>
            </a:r>
            <a:r>
              <a:rPr lang="en-US" altLang="ko-KR" sz="1400" dirty="0"/>
              <a:t>(Oracle, MySQL, MariaDB … 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백업</a:t>
            </a:r>
            <a:r>
              <a:rPr lang="en-US" altLang="ko-KR" sz="1400" dirty="0"/>
              <a:t>, </a:t>
            </a:r>
            <a:r>
              <a:rPr lang="ko-KR" altLang="en-US" sz="1400" dirty="0"/>
              <a:t>소프트웨어 패치</a:t>
            </a:r>
            <a:r>
              <a:rPr lang="en-US" altLang="ko-KR" sz="1400" dirty="0"/>
              <a:t>,  </a:t>
            </a:r>
            <a:r>
              <a:rPr lang="ko-KR" altLang="en-US" sz="1400" dirty="0"/>
              <a:t>자동 장애 감지 및 복구 관리</a:t>
            </a:r>
            <a:endParaRPr lang="en-US" altLang="ko-KR" sz="1400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RDS </a:t>
            </a:r>
            <a:r>
              <a:rPr lang="ko-KR" altLang="en-US" sz="1400" dirty="0"/>
              <a:t>모니터링을 통한 인스턴스의 성능</a:t>
            </a:r>
            <a:r>
              <a:rPr lang="en-US" altLang="ko-KR" sz="1400" dirty="0"/>
              <a:t>, </a:t>
            </a:r>
            <a:r>
              <a:rPr lang="ko-KR" altLang="en-US" sz="1400" dirty="0"/>
              <a:t>상태 추적</a:t>
            </a:r>
            <a:endParaRPr lang="en-US" altLang="ko-KR" sz="1400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읽기 전용 복제본을 통한 읽기 성능 향상</a:t>
            </a:r>
            <a:endParaRPr lang="en-US" altLang="ko-KR" sz="1400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DR</a:t>
            </a:r>
            <a:r>
              <a:rPr lang="ko-KR" altLang="en-US" sz="1400" dirty="0"/>
              <a:t>을 위한 </a:t>
            </a:r>
            <a:r>
              <a:rPr lang="en-US" altLang="ko-KR" sz="1400" dirty="0"/>
              <a:t>Multi AZ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232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RDS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3936683" y="5264436"/>
            <a:ext cx="5289373" cy="89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DB</a:t>
            </a:r>
            <a:r>
              <a:rPr lang="ko-Kore-KR" altLang="en-US" sz="1400" dirty="0"/>
              <a:t>도 </a:t>
            </a:r>
            <a:r>
              <a:rPr lang="en-US" altLang="ko-Kore-KR" sz="1400" dirty="0"/>
              <a:t>EC2</a:t>
            </a:r>
            <a:r>
              <a:rPr lang="ko-Kore-KR" altLang="en-US" sz="1400" dirty="0"/>
              <a:t>처럼 다양한 인스턴스 클래스가 존재 </a:t>
            </a:r>
            <a:r>
              <a:rPr lang="en-US" altLang="ko-Kore-KR" sz="1400" dirty="0"/>
              <a:t>!</a:t>
            </a:r>
            <a:r>
              <a:rPr lang="en-US" altLang="ko-KR" sz="1400" dirty="0"/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sz="1400" dirty="0"/>
              <a:t>But, </a:t>
            </a:r>
            <a:r>
              <a:rPr lang="ko-KR" altLang="en-US" sz="1400" dirty="0"/>
              <a:t>인스턴스 클래스마다 지원되는 </a:t>
            </a:r>
            <a:r>
              <a:rPr lang="en-US" altLang="ko-KR" sz="1400" dirty="0"/>
              <a:t>DB </a:t>
            </a:r>
            <a:r>
              <a:rPr lang="ko-KR" altLang="en-US" sz="1400" dirty="0"/>
              <a:t>엔진 버전이 다름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BA3466-39AD-EE84-AE0C-3A90B8B5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12" y="1289110"/>
            <a:ext cx="9146116" cy="36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7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RDS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2137282" y="5229224"/>
            <a:ext cx="8815403" cy="13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400" dirty="0"/>
              <a:t>스탠다드 클래스</a:t>
            </a:r>
            <a:r>
              <a:rPr lang="en-US" altLang="ko-Kore-KR" sz="1400" dirty="0"/>
              <a:t>(m Class </a:t>
            </a:r>
            <a:r>
              <a:rPr lang="ko-Kore-KR" altLang="en-US" sz="1400" dirty="0"/>
              <a:t>포함</a:t>
            </a:r>
            <a:r>
              <a:rPr lang="en-US" altLang="ko-KR" sz="1400" dirty="0"/>
              <a:t>) : </a:t>
            </a:r>
            <a:r>
              <a:rPr lang="ko-KR" altLang="en-US" sz="1400" dirty="0"/>
              <a:t>컴퓨팅</a:t>
            </a:r>
            <a:r>
              <a:rPr lang="en-US" altLang="ko-KR" sz="1400" dirty="0"/>
              <a:t>, </a:t>
            </a:r>
            <a:r>
              <a:rPr lang="ko-KR" altLang="en-US" sz="1400" dirty="0"/>
              <a:t>메모리 및 네트워크</a:t>
            </a:r>
            <a:r>
              <a:rPr lang="en-US" altLang="ko-KR" sz="1400" dirty="0"/>
              <a:t> </a:t>
            </a:r>
            <a:r>
              <a:rPr lang="ko-KR" altLang="en-US" sz="1400" dirty="0"/>
              <a:t>리소스의 균형을 제공</a:t>
            </a:r>
            <a:endParaRPr lang="en-US" altLang="ko-Kore-KR" sz="1400" dirty="0"/>
          </a:p>
          <a:p>
            <a:pPr>
              <a:lnSpc>
                <a:spcPct val="200000"/>
              </a:lnSpc>
            </a:pPr>
            <a:r>
              <a:rPr lang="ko-Kore-KR" altLang="en-US" sz="1400" dirty="0"/>
              <a:t>메모리 최적화 클래스</a:t>
            </a:r>
            <a:r>
              <a:rPr lang="en-US" altLang="ko-Kore-KR" sz="1400" dirty="0"/>
              <a:t>(r</a:t>
            </a:r>
            <a:r>
              <a:rPr lang="ko-Kore-KR" altLang="en-US" sz="1400" dirty="0"/>
              <a:t> 및 </a:t>
            </a:r>
            <a:r>
              <a:rPr lang="en-US" altLang="ko-Kore-KR" sz="1400" dirty="0"/>
              <a:t>x </a:t>
            </a:r>
            <a:r>
              <a:rPr lang="ko-Kore-KR" altLang="en-US" sz="1400" dirty="0"/>
              <a:t>클래스 포함</a:t>
            </a:r>
            <a:r>
              <a:rPr lang="en-US" altLang="ko-KR" sz="1400" dirty="0"/>
              <a:t>) : </a:t>
            </a:r>
            <a:r>
              <a:rPr lang="ko-KR" altLang="en-US" sz="1400" dirty="0"/>
              <a:t>메모리에서 대용량 데이터 집합을 처리 가속화 제공</a:t>
            </a:r>
            <a:endParaRPr lang="en-US" altLang="ko-Kore-KR" sz="1400" dirty="0"/>
          </a:p>
          <a:p>
            <a:pPr>
              <a:lnSpc>
                <a:spcPct val="200000"/>
              </a:lnSpc>
            </a:pPr>
            <a:r>
              <a:rPr lang="ko-Kore-KR" altLang="en-US" sz="1400" dirty="0"/>
              <a:t>버스트 가능 클래스</a:t>
            </a:r>
            <a:r>
              <a:rPr lang="en-US" altLang="ko-Kore-KR" sz="1400" dirty="0"/>
              <a:t>(t</a:t>
            </a:r>
            <a:r>
              <a:rPr lang="ko-Kore-KR" altLang="en-US" sz="1400" dirty="0"/>
              <a:t> 클래스 포함</a:t>
            </a:r>
            <a:r>
              <a:rPr lang="en-US" altLang="ko-KR" sz="1400" dirty="0"/>
              <a:t>) – </a:t>
            </a:r>
            <a:r>
              <a:rPr lang="ko-KR" altLang="en-US" sz="1400" dirty="0"/>
              <a:t>기준 수준의 </a:t>
            </a:r>
            <a:r>
              <a:rPr lang="en-US" altLang="ko-KR" sz="1400" dirty="0"/>
              <a:t>CPU </a:t>
            </a:r>
            <a:r>
              <a:rPr lang="ko-KR" altLang="en-US" sz="1400" dirty="0"/>
              <a:t>성능과 기준 수준 이상으로 </a:t>
            </a:r>
            <a:r>
              <a:rPr lang="ko-KR" altLang="en-US" sz="1400" dirty="0" err="1"/>
              <a:t>버스트할</a:t>
            </a:r>
            <a:r>
              <a:rPr lang="ko-KR" altLang="en-US" sz="1400" dirty="0"/>
              <a:t> 수 있는 기능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A7E693-8987-2F21-19F7-E6CA076C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30" y="915093"/>
            <a:ext cx="7772400" cy="42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RDS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3113182" y="1164266"/>
            <a:ext cx="8815403" cy="461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DB </a:t>
            </a:r>
            <a:r>
              <a:rPr lang="ko-KR" altLang="en-US" sz="1400" dirty="0"/>
              <a:t>인스턴스는 데이터베이스 및 로그 스토리지의 크기 때문에 </a:t>
            </a:r>
            <a:r>
              <a:rPr lang="en-US" altLang="ko-KR" sz="1400" dirty="0"/>
              <a:t>EBS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 </a:t>
            </a:r>
            <a:r>
              <a:rPr lang="en-US" altLang="ko-KR" sz="1400" dirty="0"/>
              <a:t>(</a:t>
            </a:r>
            <a:r>
              <a:rPr lang="ko-KR" altLang="en-US" sz="1400" dirty="0"/>
              <a:t>스토리지 </a:t>
            </a:r>
            <a:r>
              <a:rPr lang="en-US" altLang="ko-KR" sz="1400" dirty="0"/>
              <a:t>auto scaling</a:t>
            </a:r>
            <a:r>
              <a:rPr lang="ko-KR" altLang="en-US" sz="1400" dirty="0"/>
              <a:t>도 지원</a:t>
            </a:r>
            <a:r>
              <a:rPr lang="en-US" altLang="ko-KR" sz="1400" dirty="0"/>
              <a:t>..!)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8D6E11-C260-9B0C-392F-0D5D474D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69" y="1890284"/>
            <a:ext cx="10780650" cy="40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3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RDS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6476557" y="2313747"/>
            <a:ext cx="5340799" cy="175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읽기 전용 복제본을 통한 </a:t>
            </a:r>
            <a:r>
              <a:rPr lang="en-US" altLang="ko-Kore-KR" sz="1400" dirty="0"/>
              <a:t>read </a:t>
            </a:r>
            <a:r>
              <a:rPr lang="ko-Kore-KR" altLang="en-US" sz="1400" dirty="0"/>
              <a:t>작업을 스케일링 </a:t>
            </a:r>
            <a:r>
              <a:rPr lang="en-US" altLang="ko-Kore-KR" sz="1400" dirty="0"/>
              <a:t>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동일한 가용영역 또는 다른 </a:t>
            </a:r>
            <a:r>
              <a:rPr lang="en-US" altLang="ko-KR" sz="1400" dirty="0"/>
              <a:t>AZ, </a:t>
            </a:r>
            <a:r>
              <a:rPr lang="ko-KR" altLang="en-US" sz="1400" dirty="0" err="1"/>
              <a:t>리전을</a:t>
            </a:r>
            <a:r>
              <a:rPr lang="ko-KR" altLang="en-US" sz="1400" dirty="0"/>
              <a:t> 걸쳐서 생성 가능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복제는 비동기식으로 동작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읽기 전용 복제본을 독립 </a:t>
            </a:r>
            <a:r>
              <a:rPr lang="en-US" altLang="ko-KR" sz="1400" dirty="0"/>
              <a:t>DB </a:t>
            </a:r>
            <a:r>
              <a:rPr lang="ko-KR" altLang="en-US" sz="1400" dirty="0"/>
              <a:t>인스턴스로 승격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94C8E-CD2C-D2F3-596D-3BE1A113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6" y="1144759"/>
            <a:ext cx="5340799" cy="49871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C44464-A8D8-E936-795F-66023F672F6E}"/>
              </a:ext>
            </a:extLst>
          </p:cNvPr>
          <p:cNvSpPr/>
          <p:nvPr/>
        </p:nvSpPr>
        <p:spPr>
          <a:xfrm>
            <a:off x="6476558" y="1073316"/>
            <a:ext cx="5340799" cy="72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2400" b="1" dirty="0"/>
              <a:t>읽기 전용 복제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2565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 RDS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FB80DE-95AF-0747-CE31-429CA896B9F3}"/>
              </a:ext>
            </a:extLst>
          </p:cNvPr>
          <p:cNvSpPr/>
          <p:nvPr/>
        </p:nvSpPr>
        <p:spPr>
          <a:xfrm>
            <a:off x="6476557" y="2313747"/>
            <a:ext cx="5340799" cy="1324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ore-KR" altLang="en-US" sz="1400" dirty="0"/>
              <a:t>단일 대기 </a:t>
            </a:r>
            <a:r>
              <a:rPr lang="en-US" altLang="ko-Kore-KR" sz="1400" dirty="0"/>
              <a:t>DB </a:t>
            </a:r>
            <a:r>
              <a:rPr lang="ko-Kore-KR" altLang="en-US" sz="1400" dirty="0"/>
              <a:t>인스턴스와 함께 다중 </a:t>
            </a:r>
            <a:r>
              <a:rPr lang="en-US" altLang="ko-Kore-KR" sz="1400" dirty="0"/>
              <a:t>AZ </a:t>
            </a:r>
            <a:r>
              <a:rPr lang="ko-Kore-KR" altLang="en-US" sz="1400" dirty="0"/>
              <a:t>배포를 사용</a:t>
            </a:r>
            <a:endParaRPr lang="en-US" altLang="ko-Kore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DB</a:t>
            </a:r>
            <a:r>
              <a:rPr lang="ko-Kore-KR" altLang="en-US" sz="1400" dirty="0"/>
              <a:t> 인스턴스에 대한 고가용성 및 장애 조치 지원 제공</a:t>
            </a:r>
            <a:endParaRPr lang="en-US" altLang="ko-Kore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DB</a:t>
            </a:r>
            <a:r>
              <a:rPr lang="ko-Kore-KR" altLang="en-US" sz="1400" dirty="0"/>
              <a:t> 인스턴스는 읽기 워크로드에 대한 연결을 지원하지 </a:t>
            </a:r>
            <a:r>
              <a:rPr lang="en-US" altLang="ko-Kore-KR" sz="1400" dirty="0"/>
              <a:t>x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C44464-A8D8-E936-795F-66023F672F6E}"/>
              </a:ext>
            </a:extLst>
          </p:cNvPr>
          <p:cNvSpPr/>
          <p:nvPr/>
        </p:nvSpPr>
        <p:spPr>
          <a:xfrm>
            <a:off x="6476558" y="1073316"/>
            <a:ext cx="5340799" cy="72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2400" b="1" dirty="0"/>
              <a:t>다중 </a:t>
            </a:r>
            <a:r>
              <a:rPr lang="en-US" altLang="ko-Kore-KR" sz="2400" b="1" dirty="0"/>
              <a:t>AZ DB </a:t>
            </a:r>
            <a:r>
              <a:rPr lang="ko-Kore-KR" altLang="en-US" sz="2400" b="1" dirty="0"/>
              <a:t>인스턴스</a:t>
            </a:r>
            <a:endParaRPr lang="ko-KR" altLang="en-US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F17CA9-B6A9-26D9-3C43-AF87C857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3" y="962160"/>
            <a:ext cx="5622698" cy="52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53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599</Words>
  <Application>Microsoft Macintosh PowerPoint</Application>
  <PresentationFormat>와이드스크린</PresentationFormat>
  <Paragraphs>121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Calibri Light</vt:lpstr>
      <vt:lpstr>Calibri</vt:lpstr>
      <vt:lpstr>Fira Sans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김 수민</cp:lastModifiedBy>
  <cp:revision>220</cp:revision>
  <dcterms:created xsi:type="dcterms:W3CDTF">2021-11-17T09:33:18Z</dcterms:created>
  <dcterms:modified xsi:type="dcterms:W3CDTF">2023-07-19T12:40:35Z</dcterms:modified>
</cp:coreProperties>
</file>